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表紙" id="{3b8b6855-5158-41a2-5393-2bf5d63ce3a9}">
          <p14:sldIdLst>
            <p14:sldId id="256"/>
          </p14:sldIdLst>
        </p14:section>
        <p14:section name="要旨" id="{1256a520-3549-097b-d172-ef6a67afac48}">
          <p14:sldIdLst>
            <p14:sldId id="257"/>
          </p14:sldIdLst>
        </p14:section>
        <p14:section name="私たちの考え" id="{0486fb48-0a2b-2932-b581-cc1bbebcb5cf}">
          <p14:sldIdLst>
            <p14:sldId id="258"/>
          </p14:sldIdLst>
        </p14:section>
        <p14:section name="背景と課題" id="{a7060c20-7f55-6a63-9ab6-aa0a3ed8d2e6}">
          <p14:sldIdLst>
            <p14:sldId id="259"/>
            <p14:sldId id="260"/>
          </p14:sldIdLst>
        </p14:section>
        <p14:section name="Value Village とは" id="{7f21e514-f604-0f19-a0e9-8a3e44fda027}">
          <p14:sldIdLst>
            <p14:sldId id="261"/>
          </p14:sldIdLst>
        </p14:section>
        <p14:section name="提供するもの" id="{4fb67a01-ff6b-ccbd-4914-a82bdf0ce6a7}">
          <p14:sldIdLst>
            <p14:sldId id="262"/>
            <p14:sldId id="263"/>
          </p14:sldIdLst>
        </p14:section>
        <p14:section name="事業のかたち" id="{a64da43f-2f01-a674-8abb-849cfd5a88ae}">
          <p14:sldIdLst>
            <p14:sldId id="264"/>
          </p14:sldIdLst>
        </p14:section>
        <p14:section name="ほかの媒体との違い" id="{6c05cf94-cacc-c896-dc94-811362a80157}">
          <p14:sldIdLst>
            <p14:sldId id="265"/>
          </p14:sldIdLst>
        </p14:section>
        <p14:section name="大切にしている決まり" id="{723ddac1-d37f-edea-ec5c-58d47d1326f8}">
          <p14:sldIdLst>
            <p14:sldId id="266"/>
          </p14:sldIdLst>
        </p14:section>
        <p14:section name="これからの進め方" id="{afa26d43-1fdf-1fbe-d423-6882522626af}">
          <p14:sldIdLst>
            <p14:sldId id="267"/>
          </p14:sldIdLst>
        </p14:section>
        <p14:section name="運営体制と会社概要" id="{b99c8731-b1ea-6bbe-0fec-332c0f63d367}">
          <p14:sldIdLst>
            <p14:sldId id="268"/>
          </p14:sldIdLst>
        </p14:section>
        <p14:section name="お問い合わせ" id="{2dc6a6b3-7ad4-f6d8-a1c1-eba916d4fa8a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2433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1A2433"/>
                </a:solidFill>
                <a:latin typeface="+mn-lt"/>
              </a:rPr>
              <a:t>訪日外客数（万人）　出典：日本政府観光局（JNTO）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訪日外客数（万人）</c:v>
                </c:pt>
              </c:strCache>
            </c:strRef>
          </c:tx>
          <c:spPr>
            <a:solidFill>
              <a:srgbClr val="0F213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24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2019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2025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3188</c:v>
                </c:pt>
                <c:pt idx="1">
                  <c:v>2507</c:v>
                </c:pt>
                <c:pt idx="2">
                  <c:v>3687</c:v>
                </c:pt>
                <c:pt idx="3">
                  <c:v>4268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A24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A24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00"/>
          <c:min val="0"/>
        </c:scaling>
        <c:delete val="0"/>
        <c:axPos val="l"/>
        <c:majorGridlines>
          <c:spPr>
            <a:ln w="6350" cap="flat">
              <a:solidFill>
                <a:srgbClr val="E2DACA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568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公開版の事業企画書。投資勧誘を目的とするものではない。件数は 2026年10月13日時点。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21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1"/>
                </a:solidFill>
              </a:rPr>
              <a:t>Value Village  |  株式会社INSTINCT BROTHERS（NASDAQ 上場企業 BIOT グループ）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2103120"/>
            <a:ext cx="78638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383280"/>
            <a:ext cx="11094415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B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Value Village 事業企画書（公開版）  2026年10月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語"/>
          <p:cNvSpPr txBox="1"/>
          <p:nvPr/>
        </p:nvSpPr>
        <p:spPr>
          <a:xfrm>
            <a:off x="548640" y="12801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accent1"/>
                </a:solidFill>
              </a:rPr>
              <a:t>日本の眠れる宝を、世界へ。</a:t>
            </a:r>
            <a:endParaRPr lang="en-US" sz="18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210312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Value Village 事業企画書</a:t>
            </a: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38328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2026年10月　株式会社INSTINCT BROTHERS（NASDAQ 上場企業 BIOT グループ）</a:t>
            </a:r>
            <a:endParaRPr lang="en-US" sz="18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公開版（どなたでもダウンロードできます）　https://valuevillage.jp/docs/index.html</a:t>
            </a:r>
            <a:endParaRPr lang="en-US" sz="1800" dirty="0"/>
          </a:p>
        </p:txBody>
      </p:sp>
      <p:sp>
        <p:nvSpPr>
          <p:cNvPr id="5" name="朱の丸"/>
          <p:cNvSpPr/>
          <p:nvPr/>
        </p:nvSpPr>
        <p:spPr>
          <a:xfrm>
            <a:off x="8899855" y="1097280"/>
            <a:ext cx="2377440" cy="23774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" name="47"/>
          <p:cNvSpPr txBox="1"/>
          <p:nvPr/>
        </p:nvSpPr>
        <p:spPr>
          <a:xfrm>
            <a:off x="8899855" y="1097280"/>
            <a:ext cx="2377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47</a:t>
            </a:r>
            <a:endParaRPr lang="en-US" sz="7200" dirty="0"/>
          </a:p>
        </p:txBody>
      </p:sp>
      <p:sp>
        <p:nvSpPr>
          <p:cNvPr id="7" name="47の説明"/>
          <p:cNvSpPr txBox="1"/>
          <p:nvPr/>
        </p:nvSpPr>
        <p:spPr>
          <a:xfrm>
            <a:off x="8534095" y="3566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都道府県 × 5言語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要旨：47都道府県の地域資料と作り手を、世界の人の言葉で</a:t>
            </a:r>
            <a:endParaRPr lang="en-US" sz="2800" dirty="0"/>
          </a:p>
        </p:txBody>
      </p:sp>
      <p:sp>
        <p:nvSpPr>
          <p:cNvPr id="3" name="資料 数"/>
          <p:cNvSpPr txBox="1"/>
          <p:nvPr/>
        </p:nvSpPr>
        <p:spPr>
          <a:xfrm>
            <a:off x="548640" y="14630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13,778件</a:t>
            </a:r>
            <a:endParaRPr lang="en-US" sz="4400" dirty="0"/>
          </a:p>
        </p:txBody>
      </p:sp>
      <p:sp>
        <p:nvSpPr>
          <p:cNvPr id="4" name="資料 名"/>
          <p:cNvSpPr txBox="1"/>
          <p:nvPr/>
        </p:nvSpPr>
        <p:spPr>
          <a:xfrm>
            <a:off x="548640" y="23774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地域資料（社寺・観光・アート・産業・地方創生100選・47県ガイド）</a:t>
            </a:r>
            <a:endParaRPr lang="en-US" sz="1300" dirty="0"/>
          </a:p>
        </p:txBody>
      </p:sp>
      <p:sp>
        <p:nvSpPr>
          <p:cNvPr id="5" name="名鑑 数"/>
          <p:cNvSpPr txBox="1"/>
          <p:nvPr/>
        </p:nvSpPr>
        <p:spPr>
          <a:xfrm>
            <a:off x="4297680" y="14630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3,626件</a:t>
            </a:r>
            <a:endParaRPr lang="en-US" sz="4400" dirty="0"/>
          </a:p>
        </p:txBody>
      </p:sp>
      <p:sp>
        <p:nvSpPr>
          <p:cNvPr id="6" name="名鑑 名"/>
          <p:cNvSpPr txBox="1"/>
          <p:nvPr/>
        </p:nvSpPr>
        <p:spPr>
          <a:xfrm>
            <a:off x="4297680" y="23774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ValueVillage名鑑の作り手（食と酒・工芸・製造・技術・サービス）</a:t>
            </a:r>
            <a:endParaRPr lang="en-US" sz="1300" dirty="0"/>
          </a:p>
        </p:txBody>
      </p:sp>
      <p:sp>
        <p:nvSpPr>
          <p:cNvPr id="7" name="言語 数"/>
          <p:cNvSpPr txBox="1"/>
          <p:nvPr/>
        </p:nvSpPr>
        <p:spPr>
          <a:xfrm>
            <a:off x="8046720" y="14630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5言語</a:t>
            </a:r>
            <a:endParaRPr lang="en-US" sz="4400" dirty="0"/>
          </a:p>
        </p:txBody>
      </p:sp>
      <p:sp>
        <p:nvSpPr>
          <p:cNvPr id="8" name="言語 名"/>
          <p:cNvSpPr txBox="1"/>
          <p:nvPr/>
        </p:nvSpPr>
        <p:spPr>
          <a:xfrm>
            <a:off x="8046720" y="23774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日本語・英語・中国語（簡体字・繁体字）・韓国語</a:t>
            </a:r>
            <a:endParaRPr lang="en-US" sz="1300" dirty="0"/>
          </a:p>
        </p:txBody>
      </p:sp>
      <p:sp>
        <p:nvSpPr>
          <p:cNvPr id="9" name="要旨カード"/>
          <p:cNvSpPr/>
          <p:nvPr/>
        </p:nvSpPr>
        <p:spPr>
          <a:xfrm>
            <a:off x="548640" y="3291840"/>
            <a:ext cx="11094415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10" name="本文"/>
          <p:cNvSpPr txBox="1"/>
          <p:nvPr/>
        </p:nvSpPr>
        <p:spPr>
          <a:xfrm>
            <a:off x="868680" y="3520440"/>
            <a:ext cx="1045433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Value Village（https://valuevillage.jp）は、2026年10月14日に全面リニューアルした地域情報サイトです。工場見学・体験 536件、ご当地グルメ 618品、Q&amp;A 600問も公開しました。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私たちの考えは一つ。日本には、商品・特産品・技術・サービス・人といった、まだ世界に届いていない宝が眠っている。それを「世界の中の日本」として、世界の人の言葉で届ける。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この企画書は、その考えと、いま提供しているもの、これから行うこと、大切にしている決まりを、自治体・事業者・作り手・海外の事業者のみなさまに向けてまとめたものです。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私たちの考え</a:t>
            </a:r>
            <a:endParaRPr lang="en-US" sz="2800" dirty="0"/>
          </a:p>
        </p:txBody>
      </p:sp>
      <p:sp>
        <p:nvSpPr>
          <p:cNvPr id="3" name="考え 1"/>
          <p:cNvSpPr/>
          <p:nvPr/>
        </p:nvSpPr>
        <p:spPr>
          <a:xfrm>
            <a:off x="548640" y="1554480"/>
            <a:ext cx="3566160" cy="329184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4" name="番号 1"/>
          <p:cNvSpPr/>
          <p:nvPr/>
        </p:nvSpPr>
        <p:spPr>
          <a:xfrm>
            <a:off x="822960" y="182880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番号文字 1"/>
          <p:cNvSpPr txBox="1"/>
          <p:nvPr/>
        </p:nvSpPr>
        <p:spPr>
          <a:xfrm>
            <a:off x="82296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見出し 1"/>
          <p:cNvSpPr txBox="1"/>
          <p:nvPr/>
        </p:nvSpPr>
        <p:spPr>
          <a:xfrm>
            <a:off x="822960" y="25146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「世界の中の日本」として発信する</a:t>
            </a:r>
            <a:endParaRPr lang="en-US" sz="1700" dirty="0"/>
          </a:p>
        </p:txBody>
      </p:sp>
      <p:sp>
        <p:nvSpPr>
          <p:cNvPr id="7" name="説明 1"/>
          <p:cNvSpPr txBox="1"/>
          <p:nvPr/>
        </p:nvSpPr>
        <p:spPr>
          <a:xfrm>
            <a:off x="822960" y="33832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日本人が日本を紹介するのではなく、世界から見た日本を、世界の人の言葉で。調べる人の言葉で書かれていなければ、その人にとっては「無い」のと同じです。</a:t>
            </a:r>
            <a:endParaRPr lang="en-US" sz="1350" dirty="0"/>
          </a:p>
        </p:txBody>
      </p:sp>
      <p:sp>
        <p:nvSpPr>
          <p:cNvPr id="8" name="考え 2"/>
          <p:cNvSpPr/>
          <p:nvPr/>
        </p:nvSpPr>
        <p:spPr>
          <a:xfrm>
            <a:off x="4297680" y="1554480"/>
            <a:ext cx="3566160" cy="329184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9" name="番号 2"/>
          <p:cNvSpPr/>
          <p:nvPr/>
        </p:nvSpPr>
        <p:spPr>
          <a:xfrm>
            <a:off x="4572000" y="182880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番号文字 2"/>
          <p:cNvSpPr txBox="1"/>
          <p:nvPr/>
        </p:nvSpPr>
        <p:spPr>
          <a:xfrm>
            <a:off x="45720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見出し 2"/>
          <p:cNvSpPr txBox="1"/>
          <p:nvPr/>
        </p:nvSpPr>
        <p:spPr>
          <a:xfrm>
            <a:off x="4572000" y="25146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宝は、観光地だけではない</a:t>
            </a:r>
            <a:endParaRPr lang="en-US" sz="1700" dirty="0"/>
          </a:p>
        </p:txBody>
      </p:sp>
      <p:sp>
        <p:nvSpPr>
          <p:cNvPr id="12" name="説明 2"/>
          <p:cNvSpPr txBox="1"/>
          <p:nvPr/>
        </p:nvSpPr>
        <p:spPr>
          <a:xfrm>
            <a:off x="4572000" y="33832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地方の作り手、技術、特産品、工場見学、郷土の料理、祭り。有名な場所の周りにある、知られていない価値を、同じ重さで扱います。</a:t>
            </a:r>
            <a:endParaRPr lang="en-US" sz="1350" dirty="0"/>
          </a:p>
        </p:txBody>
      </p:sp>
      <p:sp>
        <p:nvSpPr>
          <p:cNvPr id="13" name="考え 3"/>
          <p:cNvSpPr/>
          <p:nvPr/>
        </p:nvSpPr>
        <p:spPr>
          <a:xfrm>
            <a:off x="8046720" y="1554480"/>
            <a:ext cx="3566160" cy="329184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14" name="番号 3"/>
          <p:cNvSpPr/>
          <p:nvPr/>
        </p:nvSpPr>
        <p:spPr>
          <a:xfrm>
            <a:off x="8321040" y="182880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番号文字 3"/>
          <p:cNvSpPr txBox="1"/>
          <p:nvPr/>
        </p:nvSpPr>
        <p:spPr>
          <a:xfrm>
            <a:off x="832104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見出し 3"/>
          <p:cNvSpPr txBox="1"/>
          <p:nvPr/>
        </p:nvSpPr>
        <p:spPr>
          <a:xfrm>
            <a:off x="8321040" y="25146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約束ではなく、行うことを言う</a:t>
            </a:r>
            <a:endParaRPr lang="en-US" sz="1700" dirty="0"/>
          </a:p>
        </p:txBody>
      </p:sp>
      <p:sp>
        <p:nvSpPr>
          <p:cNvPr id="17" name="説明 3"/>
          <p:cNvSpPr txBox="1"/>
          <p:nvPr/>
        </p:nvSpPr>
        <p:spPr>
          <a:xfrm>
            <a:off x="8321040" y="33832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来訪者の数や表示回数を約束しません。言えるのは、私たちが何を行い、どこまで責任を持つか。それを契約に書きます。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背景：訪日客は過去最多。地方への誘客が政策の柱に</a:t>
            </a:r>
            <a:endParaRPr lang="en-US" sz="2800" dirty="0"/>
          </a:p>
        </p:txBody>
      </p:sp>
      <p:graphicFrame>
        <p:nvGraphicFramePr>
          <p:cNvPr id="3" name="訪日外客数グラフ" descr=""/>
          <p:cNvGraphicFramePr/>
          <p:nvPr/>
        </p:nvGraphicFramePr>
        <p:xfrm>
          <a:off x="548640" y="1371600"/>
          <a:ext cx="60350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消費額 数"/>
          <p:cNvSpPr txBox="1"/>
          <p:nvPr/>
        </p:nvSpPr>
        <p:spPr>
          <a:xfrm>
            <a:off x="6949440" y="1371600"/>
            <a:ext cx="46936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9兆4,549億円</a:t>
            </a:r>
            <a:endParaRPr lang="en-US" sz="4400" dirty="0"/>
          </a:p>
        </p:txBody>
      </p:sp>
      <p:sp>
        <p:nvSpPr>
          <p:cNvPr id="5" name="消費額 名"/>
          <p:cNvSpPr txBox="1"/>
          <p:nvPr/>
        </p:nvSpPr>
        <p:spPr>
          <a:xfrm>
            <a:off x="6949440" y="2286000"/>
            <a:ext cx="4693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2025年 訪日外国人旅行消費額（観光庁・確報）</a:t>
            </a:r>
            <a:endParaRPr lang="en-US" sz="1300" dirty="0"/>
          </a:p>
        </p:txBody>
      </p:sp>
      <p:sp>
        <p:nvSpPr>
          <p:cNvPr id="6" name="政府目標カード"/>
          <p:cNvSpPr/>
          <p:nvPr/>
        </p:nvSpPr>
        <p:spPr>
          <a:xfrm>
            <a:off x="6949440" y="3017520"/>
            <a:ext cx="4693615" cy="2834640"/>
          </a:xfrm>
          <a:prstGeom prst="roundRect">
            <a:avLst>
              <a:gd name="adj" fmla="val 387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7" name="目標見出し"/>
          <p:cNvSpPr txBox="1"/>
          <p:nvPr/>
        </p:nvSpPr>
        <p:spPr>
          <a:xfrm>
            <a:off x="7223760" y="3200400"/>
            <a:ext cx="41449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政府の 2030年目標</a:t>
            </a:r>
            <a:endParaRPr lang="en-US" sz="1300" dirty="0"/>
          </a:p>
        </p:txBody>
      </p:sp>
      <p:sp>
        <p:nvSpPr>
          <p:cNvPr id="8" name="目標"/>
          <p:cNvSpPr txBox="1"/>
          <p:nvPr/>
        </p:nvSpPr>
        <p:spPr>
          <a:xfrm>
            <a:off x="7223760" y="3611880"/>
            <a:ext cx="414497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訪日旅行者 6,000万人</a:t>
            </a:r>
            <a:endParaRPr lang="en-US" sz="13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消費額 15兆円</a:t>
            </a:r>
            <a:endParaRPr lang="en-US" sz="13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地方部の延べ宿泊 1億3,000万人泊</a:t>
            </a:r>
            <a:endParaRPr lang="en-US" sz="13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→ 自治体・地域の事業者・作り手には、海外から見つけやすい情報の整備が求められています。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課題：地方の情報は、海外から見えにくい</a:t>
            </a:r>
            <a:endParaRPr lang="en-US" sz="2800" dirty="0"/>
          </a:p>
        </p:txBody>
      </p:sp>
      <p:sp>
        <p:nvSpPr>
          <p:cNvPr id="3" name="番号 1"/>
          <p:cNvSpPr/>
          <p:nvPr/>
        </p:nvSpPr>
        <p:spPr>
          <a:xfrm>
            <a:off x="548640" y="150876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番号文字 1"/>
          <p:cNvSpPr txBox="1"/>
          <p:nvPr/>
        </p:nvSpPr>
        <p:spPr>
          <a:xfrm>
            <a:off x="54864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5" name="課題見出し 1"/>
          <p:cNvSpPr txBox="1"/>
          <p:nvPr/>
        </p:nvSpPr>
        <p:spPr>
          <a:xfrm>
            <a:off x="1280160" y="141732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海外から見える情報は、大都市と有名観光地に集まりがち</a:t>
            </a:r>
            <a:endParaRPr lang="en-US" sz="1700" dirty="0"/>
          </a:p>
        </p:txBody>
      </p:sp>
      <p:sp>
        <p:nvSpPr>
          <p:cNvPr id="6" name="課題説明 1"/>
          <p:cNvSpPr txBox="1"/>
          <p:nvPr/>
        </p:nvSpPr>
        <p:spPr>
          <a:xfrm>
            <a:off x="1280160" y="1920240"/>
            <a:ext cx="103628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観光庁の調査では、訪日前の情報源は国によって異なり、台湾・米国・豪州では動画、韓国ではブログ、中国では SNS が1位。地方の社寺、工芸、産業、作り手は、旅行者の母語では十分に見つけにくいのが現状です。</a:t>
            </a:r>
            <a:endParaRPr lang="en-US" sz="1350" dirty="0"/>
          </a:p>
        </p:txBody>
      </p:sp>
      <p:sp>
        <p:nvSpPr>
          <p:cNvPr id="7" name="番号 2"/>
          <p:cNvSpPr/>
          <p:nvPr/>
        </p:nvSpPr>
        <p:spPr>
          <a:xfrm>
            <a:off x="548640" y="310896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番号文字 2"/>
          <p:cNvSpPr txBox="1"/>
          <p:nvPr/>
        </p:nvSpPr>
        <p:spPr>
          <a:xfrm>
            <a:off x="548640" y="3108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課題見出し 2"/>
          <p:cNvSpPr txBox="1"/>
          <p:nvPr/>
        </p:nvSpPr>
        <p:spPr>
          <a:xfrm>
            <a:off x="1280160" y="301752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作り手には、海外に届く形がない</a:t>
            </a:r>
            <a:endParaRPr lang="en-US" sz="1700" dirty="0"/>
          </a:p>
        </p:txBody>
      </p:sp>
      <p:sp>
        <p:nvSpPr>
          <p:cNvPr id="10" name="課題説明 2"/>
          <p:cNvSpPr txBox="1"/>
          <p:nvPr/>
        </p:nvSpPr>
        <p:spPr>
          <a:xfrm>
            <a:off x="1280160" y="3520440"/>
            <a:ext cx="103628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百年を超えて続く作り手、地域にしかない技術、祭りや食の文化。多くは日本語の断片的な情報にとどまり、海外の旅行者や事業者が自分の言葉で探し、比べ、連絡する手段がありません。</a:t>
            </a:r>
            <a:endParaRPr lang="en-US" sz="1350" dirty="0"/>
          </a:p>
        </p:txBody>
      </p:sp>
      <p:sp>
        <p:nvSpPr>
          <p:cNvPr id="11" name="番号 3"/>
          <p:cNvSpPr/>
          <p:nvPr/>
        </p:nvSpPr>
        <p:spPr>
          <a:xfrm>
            <a:off x="548640" y="4709160"/>
            <a:ext cx="502920" cy="5029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番号文字 3"/>
          <p:cNvSpPr txBox="1"/>
          <p:nvPr/>
        </p:nvSpPr>
        <p:spPr>
          <a:xfrm>
            <a:off x="548640" y="4709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3" name="課題見出し 3"/>
          <p:cNvSpPr txBox="1"/>
          <p:nvPr/>
        </p:nvSpPr>
        <p:spPr>
          <a:xfrm>
            <a:off x="1280160" y="461772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既存の海外向け発信は、案件ごとの受託型</a:t>
            </a:r>
            <a:endParaRPr lang="en-US" sz="1700" dirty="0"/>
          </a:p>
        </p:txBody>
      </p:sp>
      <p:sp>
        <p:nvSpPr>
          <p:cNvPr id="14" name="課題説明 3"/>
          <p:cNvSpPr txBox="1"/>
          <p:nvPr/>
        </p:nvSpPr>
        <p:spPr>
          <a:xfrm>
            <a:off x="1280160" y="5120640"/>
            <a:ext cx="103628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取材・執筆・翻訳を案件ごとに発注する必要があり、費用と時間がかかります。私たちは、47都道府県を同じ基準・同じ構成であらかじめ書き上げ、それを起点に発信を始められる形を作りました。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Value Village とは（2026年10月13日時点）</a:t>
            </a:r>
            <a:endParaRPr lang="en-US" sz="2800" dirty="0"/>
          </a:p>
        </p:txBody>
      </p:sp>
      <p:graphicFrame>
        <p:nvGraphicFramePr>
          <p:cNvPr id="7" name="中身の表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4415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716975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項目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内容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A2433"/>
                          </a:solidFill>
                        </a:rPr>
                        <a:t>URL／対応言語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433"/>
                          </a:solidFill>
                        </a:rPr>
                        <a:t>https://valuevillage.jp　日本語、英語、中国語（簡体字・繁体字）、韓国語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A2433"/>
                          </a:solidFill>
                        </a:rPr>
                        <a:t>地域資料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433"/>
                          </a:solidFill>
                        </a:rPr>
                        <a:t>13,778件（社寺・聖地 1,467、観光 698、アート・美術 2,480、産業・技術・体験 4,384、地方創生100選 4,702、47都道府県ガイド 47）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A2433"/>
                          </a:solidFill>
                        </a:rPr>
                        <a:t>ValueVillage名鑑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433"/>
                          </a:solidFill>
                        </a:rPr>
                        <a:t>作り手 3,626件（食と酒、工芸、製造・技術、サービス）。海外事業者向けのマッチング画面つき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A2433"/>
                          </a:solidFill>
                        </a:rPr>
                        <a:t>工場見学・体験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433"/>
                          </a:solidFill>
                        </a:rPr>
                        <a:t>536件（47都道府県すべて）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A2433"/>
                          </a:solidFill>
                        </a:rPr>
                        <a:t>ご当地グルメ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433"/>
                          </a:solidFill>
                        </a:rPr>
                        <a:t>618品（店ではなく料理を紹介。日本語・英語・中国語）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A2433"/>
                          </a:solidFill>
                        </a:rPr>
                        <a:t>Q&amp;A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433"/>
                          </a:solidFill>
                        </a:rPr>
                        <a:t>600問（5言語。確認が済んだものから順次公開）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A2433"/>
                          </a:solidFill>
                        </a:rPr>
                        <a:t>投稿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433"/>
                          </a:solidFill>
                        </a:rPr>
                        <a:t>訂正・体験談・営業時間・翻訳の投稿を受け付け（確認のうえ掲載。写真は準備中）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A2433"/>
                          </a:solidFill>
                        </a:rPr>
                        <a:t>更新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433"/>
                          </a:solidFill>
                        </a:rPr>
                        <a:t>全国の催し・ニュースを毎日集め、更新した県に NEW 印と「更新情報」を表示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A2433"/>
                          </a:solidFill>
                        </a:rPr>
                        <a:t>コスメ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433"/>
                          </a:solidFill>
                        </a:rPr>
                        <a:t>日本発のスキンケア（Vivéa、hakua、Genrêver、LUMILIE）の販売を継続。決済は Shopify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注記"/>
          <p:cNvSpPr txBox="1"/>
          <p:nvPr/>
        </p:nvSpPr>
        <p:spPr>
          <a:xfrm>
            <a:off x="548640" y="57607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4"/>
                </a:solidFill>
              </a:rPr>
              <a:t>資料はすべて公開情報をもとに自社で書き起こし、各ページに出典を示しています。写真は権利関係を確認した素材だけを使い、実在の風景を AI で生成した画像は使っていません。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提供するもの：相手ごとに、入口が違う</a:t>
            </a:r>
            <a:endParaRPr lang="en-US" sz="2800" dirty="0"/>
          </a:p>
        </p:txBody>
      </p:sp>
      <p:sp>
        <p:nvSpPr>
          <p:cNvPr id="3" name="相手 1"/>
          <p:cNvSpPr/>
          <p:nvPr/>
        </p:nvSpPr>
        <p:spPr>
          <a:xfrm>
            <a:off x="548640" y="1371600"/>
            <a:ext cx="5440680" cy="2240280"/>
          </a:xfrm>
          <a:prstGeom prst="roundRect">
            <a:avLst>
              <a:gd name="adj" fmla="val 4898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4" name="点 1"/>
          <p:cNvSpPr/>
          <p:nvPr/>
        </p:nvSpPr>
        <p:spPr>
          <a:xfrm>
            <a:off x="777240" y="160020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相手見出し 1"/>
          <p:cNvSpPr txBox="1"/>
          <p:nvPr/>
        </p:nvSpPr>
        <p:spPr>
          <a:xfrm>
            <a:off x="1280160" y="155448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訪日する人へ</a:t>
            </a:r>
            <a:endParaRPr lang="en-US" sz="1600" dirty="0"/>
          </a:p>
        </p:txBody>
      </p:sp>
      <p:sp>
        <p:nvSpPr>
          <p:cNvPr id="6" name="相手副題 1"/>
          <p:cNvSpPr txBox="1"/>
          <p:nvPr/>
        </p:nvSpPr>
        <p:spPr>
          <a:xfrm>
            <a:off x="1280160" y="1965960"/>
            <a:ext cx="4526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行く前に、自分の言葉で調べられる</a:t>
            </a:r>
            <a:endParaRPr lang="en-US" sz="1200" dirty="0"/>
          </a:p>
        </p:txBody>
      </p:sp>
      <p:sp>
        <p:nvSpPr>
          <p:cNvPr id="7" name="相手項目 1"/>
          <p:cNvSpPr txBox="1"/>
          <p:nvPr/>
        </p:nvSpPr>
        <p:spPr>
          <a:xfrm>
            <a:off x="822960" y="233172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47都道府県それぞれに表紙ページ。社寺・観光・アート・産業・100選を同じ構成で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名称・要約と主要ページを英・簡・繁・韓で表示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タトゥーと温泉、免税、ごみ、社寺の作法など 600 テーマの Q&amp;A。載っていないことは掲示板から質問</a:t>
            </a:r>
            <a:endParaRPr lang="en-US" sz="1150" dirty="0"/>
          </a:p>
        </p:txBody>
      </p:sp>
      <p:sp>
        <p:nvSpPr>
          <p:cNvPr id="8" name="相手 2"/>
          <p:cNvSpPr/>
          <p:nvPr/>
        </p:nvSpPr>
        <p:spPr>
          <a:xfrm>
            <a:off x="6172200" y="1371600"/>
            <a:ext cx="5440680" cy="2240280"/>
          </a:xfrm>
          <a:prstGeom prst="roundRect">
            <a:avLst>
              <a:gd name="adj" fmla="val 4898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9" name="点 2"/>
          <p:cNvSpPr/>
          <p:nvPr/>
        </p:nvSpPr>
        <p:spPr>
          <a:xfrm>
            <a:off x="6400800" y="1600200"/>
            <a:ext cx="365760" cy="36576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0" name="相手見出し 2"/>
          <p:cNvSpPr txBox="1"/>
          <p:nvPr/>
        </p:nvSpPr>
        <p:spPr>
          <a:xfrm>
            <a:off x="6903720" y="155448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地域の作り手へ</a:t>
            </a:r>
            <a:endParaRPr lang="en-US" sz="1600" dirty="0"/>
          </a:p>
        </p:txBody>
      </p:sp>
      <p:sp>
        <p:nvSpPr>
          <p:cNvPr id="11" name="相手副題 2"/>
          <p:cNvSpPr txBox="1"/>
          <p:nvPr/>
        </p:nvSpPr>
        <p:spPr>
          <a:xfrm>
            <a:off x="6903720" y="1965960"/>
            <a:ext cx="4526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海外の事業者に見つけてもらう入口</a:t>
            </a:r>
            <a:endParaRPr lang="en-US" sz="1200" dirty="0"/>
          </a:p>
        </p:txBody>
      </p:sp>
      <p:sp>
        <p:nvSpPr>
          <p:cNvPr id="12" name="相手項目 2"/>
          <p:cNvSpPr txBox="1"/>
          <p:nvPr/>
        </p:nvSpPr>
        <p:spPr>
          <a:xfrm>
            <a:off x="6446520" y="233172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ValueVillage名鑑に 3,626件。分野・都道府県・言語で探せる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掲載は「紹介」。取引の意向や条件はご本人に確認してから開示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掲載内容の訂正や写真の提供は、サイト上の窓口から</a:t>
            </a:r>
            <a:endParaRPr lang="en-US" sz="1150" dirty="0"/>
          </a:p>
        </p:txBody>
      </p:sp>
      <p:sp>
        <p:nvSpPr>
          <p:cNvPr id="13" name="相手 3"/>
          <p:cNvSpPr/>
          <p:nvPr/>
        </p:nvSpPr>
        <p:spPr>
          <a:xfrm>
            <a:off x="548640" y="3794760"/>
            <a:ext cx="5440680" cy="2240280"/>
          </a:xfrm>
          <a:prstGeom prst="roundRect">
            <a:avLst>
              <a:gd name="adj" fmla="val 4898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14" name="点 3"/>
          <p:cNvSpPr/>
          <p:nvPr/>
        </p:nvSpPr>
        <p:spPr>
          <a:xfrm>
            <a:off x="777240" y="402336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相手見出し 3"/>
          <p:cNvSpPr txBox="1"/>
          <p:nvPr/>
        </p:nvSpPr>
        <p:spPr>
          <a:xfrm>
            <a:off x="1280160" y="397764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自治体・事業者へ</a:t>
            </a:r>
            <a:endParaRPr lang="en-US" sz="1600" dirty="0"/>
          </a:p>
        </p:txBody>
      </p:sp>
      <p:sp>
        <p:nvSpPr>
          <p:cNvPr id="16" name="相手副題 3"/>
          <p:cNvSpPr txBox="1"/>
          <p:nvPr/>
        </p:nvSpPr>
        <p:spPr>
          <a:xfrm>
            <a:off x="1280160" y="4389120"/>
            <a:ext cx="4526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各県の資料は、すでに書き上がっています</a:t>
            </a:r>
            <a:endParaRPr lang="en-US" sz="1200" dirty="0"/>
          </a:p>
        </p:txBody>
      </p:sp>
      <p:sp>
        <p:nvSpPr>
          <p:cNvPr id="17" name="相手項目 3"/>
          <p:cNvSpPr txBox="1"/>
          <p:nvPr/>
        </p:nvSpPr>
        <p:spPr>
          <a:xfrm>
            <a:off x="822960" y="475488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47都道府県すべての整備状況を県ごとにまとめた資料を用意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旅マエ Q&amp;A の多言語面展開／地域情報の台帳の納品と更新／訪日需要の実証キャンペーン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内容と条件は個別の契約で定める</a:t>
            </a:r>
            <a:endParaRPr lang="en-US" sz="1150" dirty="0"/>
          </a:p>
        </p:txBody>
      </p:sp>
      <p:sp>
        <p:nvSpPr>
          <p:cNvPr id="18" name="相手 4"/>
          <p:cNvSpPr/>
          <p:nvPr/>
        </p:nvSpPr>
        <p:spPr>
          <a:xfrm>
            <a:off x="6172200" y="3794760"/>
            <a:ext cx="5440680" cy="2240280"/>
          </a:xfrm>
          <a:prstGeom prst="roundRect">
            <a:avLst>
              <a:gd name="adj" fmla="val 4898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19" name="点 4"/>
          <p:cNvSpPr/>
          <p:nvPr/>
        </p:nvSpPr>
        <p:spPr>
          <a:xfrm>
            <a:off x="6400800" y="4023360"/>
            <a:ext cx="365760" cy="36576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0" name="相手見出し 4"/>
          <p:cNvSpPr txBox="1"/>
          <p:nvPr/>
        </p:nvSpPr>
        <p:spPr>
          <a:xfrm>
            <a:off x="6903720" y="397764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海外の事業者へ</a:t>
            </a:r>
            <a:endParaRPr lang="en-US" sz="1600" dirty="0"/>
          </a:p>
        </p:txBody>
      </p:sp>
      <p:sp>
        <p:nvSpPr>
          <p:cNvPr id="21" name="相手副題 4"/>
          <p:cNvSpPr txBox="1"/>
          <p:nvPr/>
        </p:nvSpPr>
        <p:spPr>
          <a:xfrm>
            <a:off x="6903720" y="4389120"/>
            <a:ext cx="4526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日本の技術・商品・サービスを探す</a:t>
            </a:r>
            <a:endParaRPr lang="en-US" sz="1200" dirty="0"/>
          </a:p>
        </p:txBody>
      </p:sp>
      <p:sp>
        <p:nvSpPr>
          <p:cNvPr id="22" name="相手項目 4"/>
          <p:cNvSpPr txBox="1"/>
          <p:nvPr/>
        </p:nvSpPr>
        <p:spPr>
          <a:xfrm>
            <a:off x="6446520" y="475488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名鑑と産業・技術の資料から、分野で探せる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当社は商社として、紹介・条件確認・取り次ぎ・見積りとサンプル・日本からの調達・海外商品の代理購入まで案件ごとに</a:t>
            </a:r>
            <a:endParaRPr lang="en-US" sz="11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コスメのお客様へは、これまでどおり Shopify の決済で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自治体・事業者向けの3つのサービス</a:t>
            </a:r>
            <a:endParaRPr lang="en-US" sz="2800" dirty="0"/>
          </a:p>
        </p:txBody>
      </p:sp>
      <p:sp>
        <p:nvSpPr>
          <p:cNvPr id="3" name="サービス 1"/>
          <p:cNvSpPr/>
          <p:nvPr/>
        </p:nvSpPr>
        <p:spPr>
          <a:xfrm>
            <a:off x="548640" y="1463040"/>
            <a:ext cx="3566160" cy="301752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4" name="番号 1"/>
          <p:cNvSpPr/>
          <p:nvPr/>
        </p:nvSpPr>
        <p:spPr>
          <a:xfrm>
            <a:off x="822960" y="1737360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番号文字 1"/>
          <p:cNvSpPr txBox="1"/>
          <p:nvPr/>
        </p:nvSpPr>
        <p:spPr>
          <a:xfrm>
            <a:off x="82296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サービス見出し 1"/>
          <p:cNvSpPr txBox="1"/>
          <p:nvPr/>
        </p:nvSpPr>
        <p:spPr>
          <a:xfrm>
            <a:off x="822960" y="24688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旅マエコンテンツの多言語面展開</a:t>
            </a:r>
            <a:endParaRPr lang="en-US" sz="1600" dirty="0"/>
          </a:p>
        </p:txBody>
      </p:sp>
      <p:sp>
        <p:nvSpPr>
          <p:cNvPr id="7" name="サービス説明 1"/>
          <p:cNvSpPr txBox="1"/>
          <p:nvPr/>
        </p:nvSpPr>
        <p:spPr>
          <a:xfrm>
            <a:off x="822960" y="32918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訪日前の疑問に多言語で答える Q&amp;A と地域資料を、各自治体・地域団体・事業者の対象地域に合わせて展開・更新。</a:t>
            </a:r>
            <a:endParaRPr lang="en-US" sz="1300" dirty="0"/>
          </a:p>
        </p:txBody>
      </p:sp>
      <p:sp>
        <p:nvSpPr>
          <p:cNvPr id="8" name="サービス 2"/>
          <p:cNvSpPr/>
          <p:nvPr/>
        </p:nvSpPr>
        <p:spPr>
          <a:xfrm>
            <a:off x="4297680" y="1463040"/>
            <a:ext cx="3566160" cy="301752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9" name="番号 2"/>
          <p:cNvSpPr/>
          <p:nvPr/>
        </p:nvSpPr>
        <p:spPr>
          <a:xfrm>
            <a:off x="4572000" y="1737360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0" name="番号文字 2"/>
          <p:cNvSpPr txBox="1"/>
          <p:nvPr/>
        </p:nvSpPr>
        <p:spPr>
          <a:xfrm>
            <a:off x="457200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サービス見出し 2"/>
          <p:cNvSpPr txBox="1"/>
          <p:nvPr/>
        </p:nvSpPr>
        <p:spPr>
          <a:xfrm>
            <a:off x="4572000" y="24688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地域情報の台帳の納品と更新</a:t>
            </a:r>
            <a:endParaRPr lang="en-US" sz="1600" dirty="0"/>
          </a:p>
        </p:txBody>
      </p:sp>
      <p:sp>
        <p:nvSpPr>
          <p:cNvPr id="12" name="サービス説明 2"/>
          <p:cNvSpPr txBox="1"/>
          <p:nvPr/>
        </p:nvSpPr>
        <p:spPr>
          <a:xfrm>
            <a:off x="4572000" y="32918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外部の目線で整備した地域情報を、定めた構造（項目・形式）で納品し、更新。</a:t>
            </a:r>
            <a:endParaRPr lang="en-US" sz="1300" dirty="0"/>
          </a:p>
        </p:txBody>
      </p:sp>
      <p:sp>
        <p:nvSpPr>
          <p:cNvPr id="13" name="サービス 3"/>
          <p:cNvSpPr/>
          <p:nvPr/>
        </p:nvSpPr>
        <p:spPr>
          <a:xfrm>
            <a:off x="8046720" y="1463040"/>
            <a:ext cx="3566160" cy="301752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14" name="番号 3"/>
          <p:cNvSpPr/>
          <p:nvPr/>
        </p:nvSpPr>
        <p:spPr>
          <a:xfrm>
            <a:off x="8321040" y="1737360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5" name="番号文字 3"/>
          <p:cNvSpPr txBox="1"/>
          <p:nvPr/>
        </p:nvSpPr>
        <p:spPr>
          <a:xfrm>
            <a:off x="832104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サービス見出し 3"/>
          <p:cNvSpPr txBox="1"/>
          <p:nvPr/>
        </p:nvSpPr>
        <p:spPr>
          <a:xfrm>
            <a:off x="8321040" y="24688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訪日需要の実証キャンペーン</a:t>
            </a:r>
            <a:endParaRPr lang="en-US" sz="1600" dirty="0"/>
          </a:p>
        </p:txBody>
      </p:sp>
      <p:sp>
        <p:nvSpPr>
          <p:cNvPr id="17" name="サービス説明 3"/>
          <p:cNvSpPr txBox="1"/>
          <p:nvPr/>
        </p:nvSpPr>
        <p:spPr>
          <a:xfrm>
            <a:off x="8321040" y="32918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定めた期間・方法で訪日客向けの発信と反応の計測を行い、報告。外国人の目で地域を撮るフォトアワードの協賛枠を含みます。</a:t>
            </a:r>
            <a:endParaRPr lang="en-US" sz="1300" dirty="0"/>
          </a:p>
        </p:txBody>
      </p:sp>
      <p:sp>
        <p:nvSpPr>
          <p:cNvPr id="18" name="契約の注記"/>
          <p:cNvSpPr/>
          <p:nvPr/>
        </p:nvSpPr>
        <p:spPr>
          <a:xfrm>
            <a:off x="548640" y="4846320"/>
            <a:ext cx="11094415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19" name="契約文"/>
          <p:cNvSpPr txBox="1"/>
          <p:nvPr/>
        </p:nvSpPr>
        <p:spPr>
          <a:xfrm>
            <a:off x="822960" y="489204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内容と条件は個別の契約で定めます。契約には、実施内容・納品物・報告の方法・責任の範囲を明確に書きます。成果の数字ではなく、行うことを書きます。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事業のかたち：誰が、何に対価を払うか</a:t>
            </a:r>
            <a:endParaRPr lang="en-US" sz="2800" dirty="0"/>
          </a:p>
        </p:txBody>
      </p:sp>
      <p:sp>
        <p:nvSpPr>
          <p:cNvPr id="3" name="前置き"/>
          <p:cNvSpPr txBox="1"/>
          <p:nvPr/>
        </p:nvSpPr>
        <p:spPr>
          <a:xfrm>
            <a:off x="548640" y="1280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Value Village は、旅行者から料金をいただきません。対価をいただくのは、地域の側と海外の事業者、そしてコスメのお客様です。</a:t>
            </a:r>
            <a:endParaRPr lang="en-US" sz="1400" dirty="0"/>
          </a:p>
        </p:txBody>
      </p:sp>
      <p:graphicFrame>
        <p:nvGraphicFramePr>
          <p:cNvPr id="10" name="対価の表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20240"/>
          <a:ext cx="11094415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5608015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柱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対価を払う人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何に対して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A2433"/>
                          </a:solidFill>
                        </a:rPr>
                        <a:t>自治体・事業者向けサービス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3"/>
                          </a:solidFill>
                        </a:rPr>
                        <a:t>自治体、DMO、地域の事業者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3"/>
                          </a:solidFill>
                        </a:rPr>
                        <a:t>旅マエ Q&amp;A の多言語面展開、地域情報の台帳の納品と更新、訪日需要の実証キャンペーン、フォトアワードの協賛。契約ごとに定める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A2433"/>
                          </a:solidFill>
                        </a:rPr>
                        <a:t>名鑑の仲介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3"/>
                          </a:solidFill>
                        </a:rPr>
                        <a:t>海外の事業者、作り手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3"/>
                          </a:solidFill>
                        </a:rPr>
                        <a:t>紹介・条件確認・連絡調整と、成立した取引に伴う手数料。案件ごとに契約で定める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A2433"/>
                          </a:solidFill>
                        </a:rPr>
                        <a:t>コスメ EC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3"/>
                          </a:solidFill>
                        </a:rPr>
                        <a:t>お客様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3"/>
                          </a:solidFill>
                        </a:rPr>
                        <a:t>日本発のスキンケア製品の販売（既存事業）</a:t>
                      </a:r>
                      <a:endParaRPr lang="en-US" sz="13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丸 自治体・事業者"/>
          <p:cNvSpPr/>
          <p:nvPr/>
        </p:nvSpPr>
        <p:spPr>
          <a:xfrm>
            <a:off x="914400" y="5029200"/>
            <a:ext cx="1005840" cy="10058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6" name="丸の名 自治体・事業者"/>
          <p:cNvSpPr txBox="1"/>
          <p:nvPr/>
        </p:nvSpPr>
        <p:spPr>
          <a:xfrm>
            <a:off x="2057400" y="502920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自治体・事業者</a:t>
            </a:r>
            <a:endParaRPr lang="en-US" sz="1400" dirty="0"/>
          </a:p>
        </p:txBody>
      </p:sp>
      <p:sp>
        <p:nvSpPr>
          <p:cNvPr id="7" name="丸 海外の事業者"/>
          <p:cNvSpPr/>
          <p:nvPr/>
        </p:nvSpPr>
        <p:spPr>
          <a:xfrm>
            <a:off x="4663440" y="5029200"/>
            <a:ext cx="1005840" cy="10058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8" name="丸の名 海外の事業者"/>
          <p:cNvSpPr txBox="1"/>
          <p:nvPr/>
        </p:nvSpPr>
        <p:spPr>
          <a:xfrm>
            <a:off x="5806440" y="502920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海外の事業者</a:t>
            </a:r>
            <a:endParaRPr lang="en-US" sz="1400" dirty="0"/>
          </a:p>
        </p:txBody>
      </p:sp>
      <p:sp>
        <p:nvSpPr>
          <p:cNvPr id="9" name="丸 お客様（コスメ）"/>
          <p:cNvSpPr/>
          <p:nvPr/>
        </p:nvSpPr>
        <p:spPr>
          <a:xfrm>
            <a:off x="8412480" y="5029200"/>
            <a:ext cx="1005840" cy="100584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0" name="丸の名 お客様（コスメ）"/>
          <p:cNvSpPr txBox="1"/>
          <p:nvPr/>
        </p:nvSpPr>
        <p:spPr>
          <a:xfrm>
            <a:off x="9555480" y="502920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お客様（コスメ）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ほかの媒体との違い</a:t>
            </a:r>
            <a:endParaRPr lang="en-US" sz="2800" dirty="0"/>
          </a:p>
        </p:txBody>
      </p:sp>
      <p:graphicFrame>
        <p:nvGraphicFramePr>
          <p:cNvPr id="11" name="比較の表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4415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834640"/>
                <a:gridCol w="2834640"/>
                <a:gridCol w="3230575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取材受託型の訪日メディア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タレント起用型の地域 PR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Value Village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402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</a:rPr>
                        <a:t>記事はいつできるか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発注してから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発注してから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すでに書き上がっている（47都道府県）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402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</a:rPr>
                        <a:t>対象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観光地・飲食・宿が中心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観光地・特産品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社寺・観光・アート・産業・作り手・工場見学・料理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402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</a:rPr>
                        <a:t>言語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多言語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日本語中心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5言語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402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</a:rPr>
                        <a:t>作り手との接点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記事まで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記事まで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名鑑と商社機能で取引まで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402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A2433"/>
                          </a:solidFill>
                        </a:rPr>
                        <a:t>費用の考え方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案件ごとの制作費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433"/>
                          </a:solidFill>
                        </a:rPr>
                        <a:t>出演者・制作条件で費用が変わる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書き上がった資料を起点に、追加・更新・多言語化の費用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402A"/>
                    </a:solidFill>
                  </a:tcPr>
                </a:tc>
              </a:tr>
            </a:tbl>
          </a:graphicData>
        </a:graphic>
      </p:graphicFrame>
      <p:sp>
        <p:nvSpPr>
          <p:cNvPr id="4" name="違いの注記"/>
          <p:cNvSpPr txBox="1"/>
          <p:nvPr/>
        </p:nvSpPr>
        <p:spPr>
          <a:xfrm>
            <a:off x="548640" y="54864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accent4"/>
                </a:solidFill>
              </a:rPr>
              <a:t>Value Village は、すでにある資料、名鑑、商社としての機能を組み合わせ、地域情報の整備から事業者どうしの接点づくりまでを支援します。費用の目安と業務の範囲は、最初の資料でお示しします。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大切にしている決まり（8か条）</a:t>
            </a:r>
            <a:endParaRPr lang="en-US" sz="2800" dirty="0"/>
          </a:p>
        </p:txBody>
      </p:sp>
      <p:sp>
        <p:nvSpPr>
          <p:cNvPr id="3" name="番号 1"/>
          <p:cNvSpPr/>
          <p:nvPr/>
        </p:nvSpPr>
        <p:spPr>
          <a:xfrm>
            <a:off x="548640" y="141732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" name="番号文字 1"/>
          <p:cNvSpPr txBox="1"/>
          <p:nvPr/>
        </p:nvSpPr>
        <p:spPr>
          <a:xfrm>
            <a:off x="54864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5" name="決まり見出し 1"/>
          <p:cNvSpPr txBox="1"/>
          <p:nvPr/>
        </p:nvSpPr>
        <p:spPr>
          <a:xfrm>
            <a:off x="1188720" y="137160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出典を各ページに</a:t>
            </a:r>
            <a:endParaRPr lang="en-US" sz="1500" dirty="0"/>
          </a:p>
        </p:txBody>
      </p:sp>
      <p:sp>
        <p:nvSpPr>
          <p:cNvPr id="6" name="決まり説明 1"/>
          <p:cNvSpPr txBox="1"/>
          <p:nvPr/>
        </p:nvSpPr>
        <p:spPr>
          <a:xfrm>
            <a:off x="1188720" y="1755648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資料は公開情報から自社で書き起こし、どこに書いてあったかを示します。</a:t>
            </a:r>
            <a:endParaRPr lang="en-US" sz="1150" dirty="0"/>
          </a:p>
        </p:txBody>
      </p:sp>
      <p:sp>
        <p:nvSpPr>
          <p:cNvPr id="7" name="番号 2"/>
          <p:cNvSpPr/>
          <p:nvPr/>
        </p:nvSpPr>
        <p:spPr>
          <a:xfrm>
            <a:off x="6172200" y="1417320"/>
            <a:ext cx="457200" cy="457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番号文字 2"/>
          <p:cNvSpPr txBox="1"/>
          <p:nvPr/>
        </p:nvSpPr>
        <p:spPr>
          <a:xfrm>
            <a:off x="617220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決まり見出し 2"/>
          <p:cNvSpPr txBox="1"/>
          <p:nvPr/>
        </p:nvSpPr>
        <p:spPr>
          <a:xfrm>
            <a:off x="6812280" y="137160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写真は権利の明確なものだけ</a:t>
            </a:r>
            <a:endParaRPr lang="en-US" sz="1500" dirty="0"/>
          </a:p>
        </p:txBody>
      </p:sp>
      <p:sp>
        <p:nvSpPr>
          <p:cNvPr id="10" name="決まり説明 2"/>
          <p:cNvSpPr txBox="1"/>
          <p:nvPr/>
        </p:nvSpPr>
        <p:spPr>
          <a:xfrm>
            <a:off x="6812280" y="1755648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撮影者とライセンスを表示し、実在の風景を AI で生成した画像は使いません。</a:t>
            </a:r>
            <a:endParaRPr lang="en-US" sz="1150" dirty="0"/>
          </a:p>
        </p:txBody>
      </p:sp>
      <p:sp>
        <p:nvSpPr>
          <p:cNvPr id="11" name="番号 3"/>
          <p:cNvSpPr/>
          <p:nvPr/>
        </p:nvSpPr>
        <p:spPr>
          <a:xfrm>
            <a:off x="548640" y="260604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番号文字 3"/>
          <p:cNvSpPr txBox="1"/>
          <p:nvPr/>
        </p:nvSpPr>
        <p:spPr>
          <a:xfrm>
            <a:off x="54864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3" name="決まり見出し 3"/>
          <p:cNvSpPr txBox="1"/>
          <p:nvPr/>
        </p:nvSpPr>
        <p:spPr>
          <a:xfrm>
            <a:off x="1188720" y="256032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架空を混ぜない</a:t>
            </a:r>
            <a:endParaRPr lang="en-US" sz="1500" dirty="0"/>
          </a:p>
        </p:txBody>
      </p:sp>
      <p:sp>
        <p:nvSpPr>
          <p:cNvPr id="14" name="決まり説明 3"/>
          <p:cNvSpPr txBox="1"/>
          <p:nvPr/>
        </p:nvSpPr>
        <p:spPr>
          <a:xfrm>
            <a:off x="1188720" y="2944368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名鑑には実在を確認した作り手だけ。見本には【見本】と明記します。</a:t>
            </a:r>
            <a:endParaRPr lang="en-US" sz="1150" dirty="0"/>
          </a:p>
        </p:txBody>
      </p:sp>
      <p:sp>
        <p:nvSpPr>
          <p:cNvPr id="15" name="番号 4"/>
          <p:cNvSpPr/>
          <p:nvPr/>
        </p:nvSpPr>
        <p:spPr>
          <a:xfrm>
            <a:off x="6172200" y="2606040"/>
            <a:ext cx="457200" cy="457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6" name="番号文字 4"/>
          <p:cNvSpPr txBox="1"/>
          <p:nvPr/>
        </p:nvSpPr>
        <p:spPr>
          <a:xfrm>
            <a:off x="617220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7" name="決まり見出し 4"/>
          <p:cNvSpPr txBox="1"/>
          <p:nvPr/>
        </p:nvSpPr>
        <p:spPr>
          <a:xfrm>
            <a:off x="6812280" y="256032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取引の意向は本人に確認してから</a:t>
            </a:r>
            <a:endParaRPr lang="en-US" sz="1500" dirty="0"/>
          </a:p>
        </p:txBody>
      </p:sp>
      <p:sp>
        <p:nvSpPr>
          <p:cNvPr id="18" name="決まり説明 4"/>
          <p:cNvSpPr txBox="1"/>
          <p:nvPr/>
        </p:nvSpPr>
        <p:spPr>
          <a:xfrm>
            <a:off x="6812280" y="2944368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載っていることと売ることは別です。</a:t>
            </a:r>
            <a:endParaRPr lang="en-US" sz="1150" dirty="0"/>
          </a:p>
        </p:txBody>
      </p:sp>
      <p:sp>
        <p:nvSpPr>
          <p:cNvPr id="19" name="番号 5"/>
          <p:cNvSpPr/>
          <p:nvPr/>
        </p:nvSpPr>
        <p:spPr>
          <a:xfrm>
            <a:off x="548640" y="379476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番号文字 5"/>
          <p:cNvSpPr txBox="1"/>
          <p:nvPr/>
        </p:nvSpPr>
        <p:spPr>
          <a:xfrm>
            <a:off x="548640" y="3794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21" name="決まり見出し 5"/>
          <p:cNvSpPr txBox="1"/>
          <p:nvPr/>
        </p:nvSpPr>
        <p:spPr>
          <a:xfrm>
            <a:off x="1188720" y="374904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公式を名乗らない</a:t>
            </a:r>
            <a:endParaRPr lang="en-US" sz="1500" dirty="0"/>
          </a:p>
        </p:txBody>
      </p:sp>
      <p:sp>
        <p:nvSpPr>
          <p:cNvPr id="22" name="決まり説明 5"/>
          <p:cNvSpPr txBox="1"/>
          <p:nvPr/>
        </p:nvSpPr>
        <p:spPr>
          <a:xfrm>
            <a:off x="1188720" y="4133088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制度の説明では、公式の最新情報の確認を必ず案内します。</a:t>
            </a:r>
            <a:endParaRPr lang="en-US" sz="1150" dirty="0"/>
          </a:p>
        </p:txBody>
      </p:sp>
      <p:sp>
        <p:nvSpPr>
          <p:cNvPr id="23" name="番号 6"/>
          <p:cNvSpPr/>
          <p:nvPr/>
        </p:nvSpPr>
        <p:spPr>
          <a:xfrm>
            <a:off x="6172200" y="3794760"/>
            <a:ext cx="457200" cy="457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4" name="番号文字 6"/>
          <p:cNvSpPr txBox="1"/>
          <p:nvPr/>
        </p:nvSpPr>
        <p:spPr>
          <a:xfrm>
            <a:off x="6172200" y="3794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6</a:t>
            </a:r>
            <a:endParaRPr lang="en-US" sz="1400" dirty="0"/>
          </a:p>
        </p:txBody>
      </p:sp>
      <p:sp>
        <p:nvSpPr>
          <p:cNvPr id="25" name="決まり見出し 6"/>
          <p:cNvSpPr txBox="1"/>
          <p:nvPr/>
        </p:nvSpPr>
        <p:spPr>
          <a:xfrm>
            <a:off x="6812280" y="374904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投稿に金銭の報酬を設けない</a:t>
            </a:r>
            <a:endParaRPr lang="en-US" sz="1500" dirty="0"/>
          </a:p>
        </p:txBody>
      </p:sp>
      <p:sp>
        <p:nvSpPr>
          <p:cNvPr id="26" name="決まり説明 6"/>
          <p:cNvSpPr txBox="1"/>
          <p:nvPr/>
        </p:nvSpPr>
        <p:spPr>
          <a:xfrm>
            <a:off x="6812280" y="4133088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承認された投稿者の名前を5言語で表示することで応えます。</a:t>
            </a:r>
            <a:endParaRPr lang="en-US" sz="1150" dirty="0"/>
          </a:p>
        </p:txBody>
      </p:sp>
      <p:sp>
        <p:nvSpPr>
          <p:cNvPr id="27" name="番号 7"/>
          <p:cNvSpPr/>
          <p:nvPr/>
        </p:nvSpPr>
        <p:spPr>
          <a:xfrm>
            <a:off x="548640" y="498348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番号文字 7"/>
          <p:cNvSpPr txBox="1"/>
          <p:nvPr/>
        </p:nvSpPr>
        <p:spPr>
          <a:xfrm>
            <a:off x="54864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7</a:t>
            </a:r>
            <a:endParaRPr lang="en-US" sz="1400" dirty="0"/>
          </a:p>
        </p:txBody>
      </p:sp>
      <p:sp>
        <p:nvSpPr>
          <p:cNvPr id="29" name="決まり見出し 7"/>
          <p:cNvSpPr txBox="1"/>
          <p:nvPr/>
        </p:nvSpPr>
        <p:spPr>
          <a:xfrm>
            <a:off x="1188720" y="493776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契約には責任の範囲を明確に書く</a:t>
            </a:r>
            <a:endParaRPr lang="en-US" sz="1500" dirty="0"/>
          </a:p>
        </p:txBody>
      </p:sp>
      <p:sp>
        <p:nvSpPr>
          <p:cNvPr id="30" name="決まり説明 7"/>
          <p:cNvSpPr txBox="1"/>
          <p:nvPr/>
        </p:nvSpPr>
        <p:spPr>
          <a:xfrm>
            <a:off x="1188720" y="5321808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実施内容・納品物・報告の方法・責任の範囲。成果の数字ではなく、行うことを書きます。</a:t>
            </a:r>
            <a:endParaRPr lang="en-US" sz="1150" dirty="0"/>
          </a:p>
        </p:txBody>
      </p:sp>
      <p:sp>
        <p:nvSpPr>
          <p:cNvPr id="31" name="番号 8"/>
          <p:cNvSpPr/>
          <p:nvPr/>
        </p:nvSpPr>
        <p:spPr>
          <a:xfrm>
            <a:off x="6172200" y="4983480"/>
            <a:ext cx="457200" cy="4572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2" name="番号文字 8"/>
          <p:cNvSpPr txBox="1"/>
          <p:nvPr/>
        </p:nvSpPr>
        <p:spPr>
          <a:xfrm>
            <a:off x="617220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8</a:t>
            </a:r>
            <a:endParaRPr lang="en-US" sz="1400" dirty="0"/>
          </a:p>
        </p:txBody>
      </p:sp>
      <p:sp>
        <p:nvSpPr>
          <p:cNvPr id="33" name="決まり見出し 8"/>
          <p:cNvSpPr txBox="1"/>
          <p:nvPr/>
        </p:nvSpPr>
        <p:spPr>
          <a:xfrm>
            <a:off x="6812280" y="493776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企画ごとに担当の範囲を定めてから始める</a:t>
            </a:r>
            <a:endParaRPr lang="en-US" sz="1500" dirty="0"/>
          </a:p>
        </p:txBody>
      </p:sp>
      <p:sp>
        <p:nvSpPr>
          <p:cNvPr id="34" name="決まり説明 8"/>
          <p:cNvSpPr txBox="1"/>
          <p:nvPr/>
        </p:nvSpPr>
        <p:spPr>
          <a:xfrm>
            <a:off x="6812280" y="5321808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写真の利用、撮影時の確認事項、関係法令への対応について、誰が何を担うかを決めてから開始します。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これからの進め方（2026年10月〜2027年3月）</a:t>
            </a:r>
            <a:endParaRPr lang="en-US" sz="2800" dirty="0"/>
          </a:p>
        </p:txBody>
      </p:sp>
      <p:sp>
        <p:nvSpPr>
          <p:cNvPr id="3" name="時間軸"/>
          <p:cNvSpPr/>
          <p:nvPr/>
        </p:nvSpPr>
        <p:spPr>
          <a:xfrm>
            <a:off x="822960" y="1828800"/>
            <a:ext cx="10545775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</p:sp>
      <p:sp>
        <p:nvSpPr>
          <p:cNvPr id="4" name="節 1"/>
          <p:cNvSpPr/>
          <p:nvPr/>
        </p:nvSpPr>
        <p:spPr>
          <a:xfrm>
            <a:off x="685800" y="1645920"/>
            <a:ext cx="365760" cy="36576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5" name="時期 1"/>
          <p:cNvSpPr txBox="1"/>
          <p:nvPr/>
        </p:nvSpPr>
        <p:spPr>
          <a:xfrm>
            <a:off x="548640" y="21488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2026年10月</a:t>
            </a:r>
            <a:endParaRPr lang="en-US" sz="1600" dirty="0"/>
          </a:p>
        </p:txBody>
      </p:sp>
      <p:sp>
        <p:nvSpPr>
          <p:cNvPr id="6" name="予定 1"/>
          <p:cNvSpPr/>
          <p:nvPr/>
        </p:nvSpPr>
        <p:spPr>
          <a:xfrm>
            <a:off x="548640" y="2651760"/>
            <a:ext cx="2651760" cy="246888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7" name="予定項目 1"/>
          <p:cNvSpPr txBox="1"/>
          <p:nvPr/>
        </p:nvSpPr>
        <p:spPr>
          <a:xfrm>
            <a:off x="777240" y="2834640"/>
            <a:ext cx="2240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全面リニューアル公開（10/14）</a:t>
            </a:r>
            <a:endParaRPr lang="en-US" sz="1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投稿の受け口（訂正・体験談・営業時間・翻訳）を開放</a:t>
            </a:r>
            <a:endParaRPr lang="en-US" sz="1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短尺動画 400本（4言語）の確認を開始</a:t>
            </a:r>
            <a:endParaRPr lang="en-US" sz="1200" dirty="0"/>
          </a:p>
        </p:txBody>
      </p:sp>
      <p:sp>
        <p:nvSpPr>
          <p:cNvPr id="8" name="節 2"/>
          <p:cNvSpPr/>
          <p:nvPr/>
        </p:nvSpPr>
        <p:spPr>
          <a:xfrm>
            <a:off x="3474720" y="1645920"/>
            <a:ext cx="365760" cy="36576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9" name="時期 2"/>
          <p:cNvSpPr txBox="1"/>
          <p:nvPr/>
        </p:nvSpPr>
        <p:spPr>
          <a:xfrm>
            <a:off x="3337560" y="21488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2026年11月</a:t>
            </a:r>
            <a:endParaRPr lang="en-US" sz="1600" dirty="0"/>
          </a:p>
        </p:txBody>
      </p:sp>
      <p:sp>
        <p:nvSpPr>
          <p:cNvPr id="10" name="予定 2"/>
          <p:cNvSpPr/>
          <p:nvPr/>
        </p:nvSpPr>
        <p:spPr>
          <a:xfrm>
            <a:off x="3337560" y="2651760"/>
            <a:ext cx="2651760" cy="246888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11" name="予定項目 2"/>
          <p:cNvSpPr txBox="1"/>
          <p:nvPr/>
        </p:nvSpPr>
        <p:spPr>
          <a:xfrm>
            <a:off x="3566160" y="2834640"/>
            <a:ext cx="2240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フォトアワード（訪日客の公募・在留外国人の撮影依頼）を開始。法令・税務の専門家の確認は並行して進め、結果を規約に反映</a:t>
            </a:r>
            <a:endParaRPr lang="en-US" sz="1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自治体への提案を順次開始</a:t>
            </a:r>
            <a:endParaRPr lang="en-US" sz="1200" dirty="0"/>
          </a:p>
        </p:txBody>
      </p:sp>
      <p:sp>
        <p:nvSpPr>
          <p:cNvPr id="12" name="節 3"/>
          <p:cNvSpPr/>
          <p:nvPr/>
        </p:nvSpPr>
        <p:spPr>
          <a:xfrm>
            <a:off x="6263640" y="1645920"/>
            <a:ext cx="365760" cy="36576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3" name="時期 3"/>
          <p:cNvSpPr txBox="1"/>
          <p:nvPr/>
        </p:nvSpPr>
        <p:spPr>
          <a:xfrm>
            <a:off x="6126480" y="21488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2026年12月</a:t>
            </a:r>
            <a:endParaRPr lang="en-US" sz="1600" dirty="0"/>
          </a:p>
        </p:txBody>
      </p:sp>
      <p:sp>
        <p:nvSpPr>
          <p:cNvPr id="14" name="予定 3"/>
          <p:cNvSpPr/>
          <p:nvPr/>
        </p:nvSpPr>
        <p:spPr>
          <a:xfrm>
            <a:off x="6126480" y="2651760"/>
            <a:ext cx="2651760" cy="246888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15" name="予定項目 3"/>
          <p:cNvSpPr txBox="1"/>
          <p:nvPr/>
        </p:nvSpPr>
        <p:spPr>
          <a:xfrm>
            <a:off x="6355080" y="2834640"/>
            <a:ext cx="2240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短尺動画を確認済みのものから順次公開</a:t>
            </a:r>
            <a:endParaRPr lang="en-US" sz="1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投稿の第2段（写真）の準備</a:t>
            </a:r>
            <a:endParaRPr lang="en-US" sz="1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英語版を独立した住所で整備</a:t>
            </a:r>
            <a:endParaRPr lang="en-US" sz="1200" dirty="0"/>
          </a:p>
        </p:txBody>
      </p:sp>
      <p:sp>
        <p:nvSpPr>
          <p:cNvPr id="16" name="節 4"/>
          <p:cNvSpPr/>
          <p:nvPr/>
        </p:nvSpPr>
        <p:spPr>
          <a:xfrm>
            <a:off x="9052560" y="1645920"/>
            <a:ext cx="365760" cy="36576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7" name="時期 4"/>
          <p:cNvSpPr txBox="1"/>
          <p:nvPr/>
        </p:nvSpPr>
        <p:spPr>
          <a:xfrm>
            <a:off x="8915400" y="21488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2027年1〜3月</a:t>
            </a:r>
            <a:endParaRPr lang="en-US" sz="1600" dirty="0"/>
          </a:p>
        </p:txBody>
      </p:sp>
      <p:sp>
        <p:nvSpPr>
          <p:cNvPr id="18" name="予定 4"/>
          <p:cNvSpPr/>
          <p:nvPr/>
        </p:nvSpPr>
        <p:spPr>
          <a:xfrm>
            <a:off x="8915400" y="2651760"/>
            <a:ext cx="2651760" cy="246888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19" name="予定項目 4"/>
          <p:cNvSpPr txBox="1"/>
          <p:nvPr/>
        </p:nvSpPr>
        <p:spPr>
          <a:xfrm>
            <a:off x="9144000" y="2834640"/>
            <a:ext cx="2240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英語版について、検索エンジン向けの基本設定と公開確認</a:t>
            </a:r>
            <a:endParaRPr lang="en-US" sz="1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自治体の2027年度予算に向けた提案</a:t>
            </a:r>
            <a:endParaRPr lang="en-US" sz="1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台湾（繁体字）・韓国語の順に展開</a:t>
            </a:r>
            <a:endParaRPr lang="en-US" sz="1200" dirty="0"/>
          </a:p>
        </p:txBody>
      </p:sp>
      <p:sp>
        <p:nvSpPr>
          <p:cNvPr id="20" name="予定の注記"/>
          <p:cNvSpPr txBox="1"/>
          <p:nvPr/>
        </p:nvSpPr>
        <p:spPr>
          <a:xfrm>
            <a:off x="548640" y="53949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これらは発表日時点の予定であり、内容・時期は変更になることがあります。決まり次第、サイトでお知らせします。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運営体制と会社概要</a:t>
            </a:r>
            <a:endParaRPr lang="en-US" sz="2800" dirty="0"/>
          </a:p>
        </p:txBody>
      </p:sp>
      <p:graphicFrame>
        <p:nvGraphicFramePr>
          <p:cNvPr id="14" name="体制の表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54864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1089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役割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担当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13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433"/>
                          </a:solidFill>
                        </a:rPr>
                        <a:t>事業の方針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433"/>
                          </a:solidFill>
                        </a:rPr>
                        <a:t>株式会社INSTINCT BROTHERS 代表取締役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433"/>
                          </a:solidFill>
                        </a:rPr>
                        <a:t>自治体・事業者への提案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433"/>
                          </a:solidFill>
                        </a:rPr>
                        <a:t>営業担当 坊田（TEL 03-5747-9401）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433"/>
                          </a:solidFill>
                        </a:rPr>
                        <a:t>資料の整備・多言語化・サイトの運用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433"/>
                          </a:solidFill>
                        </a:rPr>
                        <a:t>運営チーム（自動収集と人の確認を組み合わせて毎日更新）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433"/>
                          </a:solidFill>
                        </a:rPr>
                        <a:t>法務・税務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2433"/>
                          </a:solidFill>
                        </a:rPr>
                        <a:t>外部の専門家（弁護士・税理士・行政書士）の確認を経て各企画を開始</a:t>
                      </a:r>
                      <a:endParaRPr lang="en-US" sz="1200" dirty="0"/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会社カード"/>
          <p:cNvSpPr/>
          <p:nvPr/>
        </p:nvSpPr>
        <p:spPr>
          <a:xfrm>
            <a:off x="6400800" y="1325880"/>
            <a:ext cx="5242255" cy="3566160"/>
          </a:xfrm>
          <a:prstGeom prst="roundRect">
            <a:avLst>
              <a:gd name="adj" fmla="val 3077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E2DACA">
                <a:alpha val="50000"/>
              </a:srgbClr>
            </a:outerShdw>
          </a:effectLst>
        </p:spPr>
      </p:sp>
      <p:sp>
        <p:nvSpPr>
          <p:cNvPr id="5" name="社名"/>
          <p:cNvSpPr txBox="1"/>
          <p:nvPr/>
        </p:nvSpPr>
        <p:spPr>
          <a:xfrm>
            <a:off x="6675120" y="1508760"/>
            <a:ext cx="4693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株式会社INSTINCT BROTHERS</a:t>
            </a:r>
            <a:endParaRPr lang="en-US" sz="1700" dirty="0"/>
          </a:p>
        </p:txBody>
      </p:sp>
      <p:sp>
        <p:nvSpPr>
          <p:cNvPr id="6" name="会社概要"/>
          <p:cNvSpPr txBox="1"/>
          <p:nvPr/>
        </p:nvSpPr>
        <p:spPr>
          <a:xfrm>
            <a:off x="6675120" y="2057400"/>
            <a:ext cx="46936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所在地：東京都品川区西五反田6-2-7 ウエストサイド五反田ビル3階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代表取締役：永野友喜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事業内容：地域情報サイト「Value Village」の運営、地域の作り手と海外事業者の仲介、化粧品の企画・販売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親会社：INSTINCT BIO TECHNICAL COMPANY HOLDINGS INC.（NASDAQ: BIOT、2026年7月24日上場。グループ創業 2011年）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ウェブサイト：https://valuevillage.jp ／ https://instinct-biot.com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締めの一言"/>
          <p:cNvSpPr txBox="1"/>
          <p:nvPr/>
        </p:nvSpPr>
        <p:spPr>
          <a:xfrm>
            <a:off x="548640" y="118872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accent1"/>
                </a:solidFill>
              </a:rPr>
              <a:t>御県の資料は、もう書き上がっています。</a:t>
            </a:r>
            <a:endParaRPr lang="en-US" sz="18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210312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お問い合わせ・資料</a:t>
            </a: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38328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contact@instinct-bro.com ／ 営業担当 坊田 03-5747-9401</a:t>
            </a:r>
            <a:endParaRPr lang="en-US" sz="18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資料のダウンロード：https://valuevillage.jp/docs/index.html（この企画書、発表文（日本語・英語）、フォトアワード企画書、都道府県別の資料）</a:t>
            </a:r>
            <a:endParaRPr lang="en-US" sz="18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作り手の掲載内容の訂正・写真提供の相談、海外の事業者からのご依頼：https://valuevillage.jp/meikan/index.html の相談窓口</a:t>
            </a:r>
            <a:endParaRPr lang="en-US" sz="1800" dirty="0"/>
          </a:p>
        </p:txBody>
      </p:sp>
      <p:sp>
        <p:nvSpPr>
          <p:cNvPr id="5" name="注意事項"/>
          <p:cNvSpPr txBox="1"/>
          <p:nvPr/>
        </p:nvSpPr>
        <p:spPr>
          <a:xfrm>
            <a:off x="548640" y="51206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本資料は 2026年10月時点の情報に基づきます。件数は日々更新されます。記載の計画は予定であり、変更になることがあります。本資料は投資勧誘を目的としたものではありません。統計は日本政府観光局（JNTO）および観光庁の公表資料によります。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lueVillage">
  <a:themeElements>
    <a:clrScheme name="ValueVillage">
      <a:dk1>
        <a:srgbClr val="1A2433"/>
      </a:dk1>
      <a:lt1>
        <a:srgbClr val="FFFFFF"/>
      </a:lt1>
      <a:dk2>
        <a:srgbClr val="0F2137"/>
      </a:dk2>
      <a:lt2>
        <a:srgbClr val="FBF8F2"/>
      </a:lt2>
      <a:accent1>
        <a:srgbClr val="C4AD7A"/>
      </a:accent1>
      <a:accent2>
        <a:srgbClr val="B8402A"/>
      </a:accent2>
      <a:accent3>
        <a:srgbClr val="F2D98C"/>
      </a:accent3>
      <a:accent4>
        <a:srgbClr val="4A5568"/>
      </a:accent4>
      <a:accent5>
        <a:srgbClr val="E2DACA"/>
      </a:accent5>
      <a:accent6>
        <a:srgbClr val="7A6535"/>
      </a:accent6>
      <a:hlink>
        <a:srgbClr val="0F2137"/>
      </a:hlink>
      <a:folHlink>
        <a:srgbClr val="7A6535"/>
      </a:folHlink>
    </a:clrScheme>
    <a:fontScheme name="ValueVillage">
      <a:majorFont>
        <a:latin typeface="Yu Gothic"/>
        <a:ea typeface="Yu Gothic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Yu Gothic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INSTINCT BROTHERS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Village 事業企画書（公開版）</dc:title>
  <dc:subject>PptxGenJS Presentation</dc:subject>
  <dc:creator>INSTINCT BROTHERS</dc:creator>
  <cp:lastModifiedBy>INSTINCT BROTHERS</cp:lastModifiedBy>
  <cp:revision>1</cp:revision>
  <dcterms:created xsi:type="dcterms:W3CDTF">2026-10-14T03:51:55Z</dcterms:created>
  <dcterms:modified xsi:type="dcterms:W3CDTF">2026-10-14T03:51:55Z</dcterms:modified>
</cp:coreProperties>
</file>